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65" r:id="rId6"/>
    <p:sldId id="266" r:id="rId7"/>
    <p:sldId id="269" r:id="rId8"/>
    <p:sldId id="260" r:id="rId9"/>
    <p:sldId id="261" r:id="rId10"/>
    <p:sldId id="259" r:id="rId11"/>
    <p:sldId id="267" r:id="rId12"/>
    <p:sldId id="268" r:id="rId13"/>
    <p:sldId id="263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F9F6-EB4E-4AC0-B01C-BE45AFC0FB2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CF7-ADA6-4B44-A22C-B55839C82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9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F9F6-EB4E-4AC0-B01C-BE45AFC0FB2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CF7-ADA6-4B44-A22C-B55839C82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1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F9F6-EB4E-4AC0-B01C-BE45AFC0FB2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CF7-ADA6-4B44-A22C-B55839C82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3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F9F6-EB4E-4AC0-B01C-BE45AFC0FB2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CF7-ADA6-4B44-A22C-B55839C82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5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F9F6-EB4E-4AC0-B01C-BE45AFC0FB2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CF7-ADA6-4B44-A22C-B55839C82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8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F9F6-EB4E-4AC0-B01C-BE45AFC0FB2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CF7-ADA6-4B44-A22C-B55839C82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7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F9F6-EB4E-4AC0-B01C-BE45AFC0FB2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CF7-ADA6-4B44-A22C-B55839C82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3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F9F6-EB4E-4AC0-B01C-BE45AFC0FB2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CF7-ADA6-4B44-A22C-B55839C82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4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F9F6-EB4E-4AC0-B01C-BE45AFC0FB2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CF7-ADA6-4B44-A22C-B55839C82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61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F9F6-EB4E-4AC0-B01C-BE45AFC0FB2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CF7-ADA6-4B44-A22C-B55839C82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1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F9F6-EB4E-4AC0-B01C-BE45AFC0FB2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CF7-ADA6-4B44-A22C-B55839C82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1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0F9F6-EB4E-4AC0-B01C-BE45AFC0FB26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4DCF7-ADA6-4B44-A22C-B55839C82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72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06062" y="0"/>
            <a:ext cx="112046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GB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06 </a:t>
            </a:r>
            <a:r>
              <a:rPr lang="en-GB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Tâp</a:t>
            </a:r>
            <a:r>
              <a:rPr lang="en-GB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GB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GB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LÒNG DÂN </a:t>
            </a:r>
            <a:r>
              <a:rPr lang="en-GB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GB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GB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38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9008" y="0"/>
            <a:ext cx="65939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06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Tâp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GB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LÒNG DÂN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57909" y="2277547"/>
            <a:ext cx="97898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3.Vì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kịch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57909" y="3138664"/>
            <a:ext cx="1010669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kịch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sàng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xả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43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1"/>
          <p:cNvSpPr>
            <a:spLocks noChangeArrowheads="1"/>
          </p:cNvSpPr>
          <p:nvPr/>
        </p:nvSpPr>
        <p:spPr bwMode="auto">
          <a:xfrm>
            <a:off x="2477480" y="457200"/>
            <a:ext cx="8637430" cy="3694471"/>
          </a:xfrm>
          <a:prstGeom prst="cloudCallout">
            <a:avLst>
              <a:gd name="adj1" fmla="val -40007"/>
              <a:gd name="adj2" fmla="val 64092"/>
            </a:avLst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>
            <a:prstShdw prst="shdw13" dist="157090" dir="15357825">
              <a:srgbClr val="FF3300">
                <a:alpha val="50000"/>
              </a:srgbClr>
            </a:prstShdw>
          </a:effectLst>
        </p:spPr>
        <p:txBody>
          <a:bodyPr/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vi-VN" altLang="en-US" sz="5400" b="1" dirty="0">
                <a:latin typeface="Times New Roman" pitchFamily="18" charset="0"/>
                <a:cs typeface="Times New Roman" pitchFamily="18" charset="0"/>
              </a:rPr>
              <a:t>     Em học </a:t>
            </a:r>
            <a:r>
              <a:rPr lang="vi-VN" altLang="en-US" sz="5400" b="1" dirty="0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5400" b="1" dirty="0" smtClean="0">
                <a:latin typeface="Times New Roman" pitchFamily="18" charset="0"/>
                <a:cs typeface="Times New Roman" pitchFamily="18" charset="0"/>
              </a:rPr>
              <a:t>được </a:t>
            </a:r>
            <a:r>
              <a:rPr lang="vi-VN" altLang="en-US" sz="5400" b="1" dirty="0">
                <a:latin typeface="Times New Roman" pitchFamily="18" charset="0"/>
                <a:cs typeface="Times New Roman" pitchFamily="18" charset="0"/>
              </a:rPr>
              <a:t>gì từ dì </a:t>
            </a:r>
            <a:r>
              <a:rPr lang="vi-VN" altLang="en-US" sz="5400" b="1" dirty="0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5400" b="1" dirty="0" smtClean="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vi-VN" altLang="en-US" sz="5400" b="1" dirty="0">
                <a:latin typeface="Times New Roman" pitchFamily="18" charset="0"/>
                <a:cs typeface="Times New Roman" pitchFamily="18" charset="0"/>
              </a:rPr>
              <a:t>cậu bé An?</a:t>
            </a:r>
            <a:endParaRPr lang="en-US" alt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124200"/>
            <a:ext cx="1898374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98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685801"/>
            <a:ext cx="11676888" cy="4247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vi-VN" sz="5400" b="1" dirty="0">
                <a:latin typeface="Times New Roman" pitchFamily="18" charset="0"/>
                <a:cs typeface="Times New Roman" pitchFamily="18" charset="0"/>
              </a:rPr>
              <a:t>Học tập đức tính dũng cảm, mưu trí của dì Năm và của cậu bé An; có ý thức học tập, rèn luyện  tốt, giữ gìn và phát huy truyền thống yêu nước của dân tộc.</a:t>
            </a:r>
          </a:p>
        </p:txBody>
      </p:sp>
    </p:spTree>
    <p:extLst>
      <p:ext uri="{BB962C8B-B14F-4D97-AF65-F5344CB8AC3E}">
        <p14:creationId xmlns:p14="http://schemas.microsoft.com/office/powerpoint/2010/main" val="194925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9008" y="0"/>
            <a:ext cx="65939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06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Tâp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GB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LÒNG DÂN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14" descr="2jRi3f9NRYAA8FZGWdIzg1EQxvT8Xfh5Y2bxuvBIN05JzjwArO4ZcBBwL86AXMFwqBxUoY2Fm33VscyMb_Nr42aSukNhqEqfJsT7N3lN5QR1X49kpC8R9dMeTXAd5ET0Ipz-Tbo=s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6681" y="1184851"/>
            <a:ext cx="12634175" cy="5042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458812" y="2875420"/>
            <a:ext cx="8563191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/>
            <a:r>
              <a:rPr lang="en-US" sz="40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dung: 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dì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mưu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lừa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giặc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son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21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/>
          </p:cNvPr>
          <p:cNvSpPr/>
          <p:nvPr/>
        </p:nvSpPr>
        <p:spPr>
          <a:xfrm>
            <a:off x="2393978" y="1994644"/>
            <a:ext cx="7725192" cy="215443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vi-VN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DẶN DÒ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8324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eaLnBrk="1" hangingPunct="1">
              <a:defRPr/>
            </a:pP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defRPr/>
            </a:pP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8324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8324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59" name="Audio 1">
            <a:hlinkClick r:id="" action="ppaction://media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700" y="62357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Box 1"/>
          <p:cNvSpPr txBox="1">
            <a:spLocks noChangeArrowheads="1"/>
          </p:cNvSpPr>
          <p:nvPr/>
        </p:nvSpPr>
        <p:spPr bwMode="auto">
          <a:xfrm>
            <a:off x="1416676" y="1293456"/>
            <a:ext cx="9401578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endParaRPr lang="en-US" alt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kịch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alt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sếu</a:t>
            </a:r>
            <a:r>
              <a:rPr lang="en-US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alt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62" name="Audio 1">
            <a:hlinkClick r:id="" action="ppaction://media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700" y="62357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4665048"/>
      </p:ext>
    </p:extLst>
  </p:cSld>
  <p:clrMapOvr>
    <a:masterClrMapping/>
  </p:clrMapOvr>
  <p:transition spd="slow" advTm="15892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9008" y="0"/>
            <a:ext cx="65939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06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Tâp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9120" y="1272862"/>
            <a:ext cx="344939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024685"/>
            <a:ext cx="11516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GB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GB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kịch</a:t>
            </a:r>
            <a:r>
              <a:rPr lang="en-GB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GB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GB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GB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GB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GB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GB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E3286EA-CDD1-4824-A562-E0DBAA35C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753" y="3156120"/>
            <a:ext cx="10724252" cy="1656184"/>
          </a:xfrm>
          <a:prstGeom prst="rect">
            <a:avLst/>
          </a:prstGeom>
          <a:solidFill>
            <a:schemeClr val="bg1"/>
          </a:solidFill>
          <a:ln w="28575"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alt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mưu</a:t>
            </a:r>
            <a:r>
              <a:rPr lang="en-US" alt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trí, dũng cảm lừa giặc, </a:t>
            </a:r>
            <a:r>
              <a:rPr lang="en-US" alt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alt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cán bộ </a:t>
            </a:r>
            <a:r>
              <a:rPr lang="en-US" alt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alt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9008" y="0"/>
            <a:ext cx="65939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06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Tâp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GB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LÒNG DÂN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5" descr="20210927_1638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6625" y="1519706"/>
            <a:ext cx="10898747" cy="4969099"/>
          </a:xfrm>
          <a:prstGeom prst="round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1786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9008" y="0"/>
            <a:ext cx="65939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06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Tâp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GB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LÒNG DÂN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6670" y="1384995"/>
            <a:ext cx="275607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LUYỆN ĐỌC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7860" y="2092927"/>
            <a:ext cx="275607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Chia </a:t>
            </a:r>
            <a:r>
              <a:rPr lang="en-GB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66670" y="2877757"/>
            <a:ext cx="11142372" cy="2464234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just"/>
            <a:r>
              <a:rPr lang="en-US" altLang="vi-VN" sz="36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vi-VN" sz="36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vi-VN" sz="36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toan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cai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vi-VN" sz="36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altLang="vi-VN" sz="36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vi-VN" sz="36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vi-VN" sz="36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Từ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vi-VN" sz="3600" i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en-US" altLang="vi-VN" sz="36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vi-VN" sz="36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vi-VN" sz="36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b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3:</a:t>
            </a:r>
            <a:r>
              <a:rPr lang="en-US" altLang="vi-VN" sz="3600" b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600" dirty="0" err="1">
                <a:latin typeface="Times New Roman" pitchFamily="18" charset="0"/>
                <a:cs typeface="Times New Roman" pitchFamily="18" charset="0"/>
              </a:rPr>
              <a:t>lại</a:t>
            </a:r>
            <a:endParaRPr lang="en-US" altLang="vi-V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9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1"/>
          <p:cNvSpPr>
            <a:spLocks noChangeArrowheads="1"/>
          </p:cNvSpPr>
          <p:nvPr/>
        </p:nvSpPr>
        <p:spPr bwMode="auto">
          <a:xfrm>
            <a:off x="868680" y="685800"/>
            <a:ext cx="10323576" cy="51054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>
            <a:prstShdw prst="shdw13" dist="157090" dir="15357825">
              <a:srgbClr val="FF3300">
                <a:alpha val="50000"/>
              </a:srgbClr>
            </a:prstShdw>
          </a:effectLst>
        </p:spPr>
        <p:txBody>
          <a:bodyPr/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vi-VN" altLang="en-US" sz="6000" b="1" dirty="0">
                <a:latin typeface="Times New Roman" pitchFamily="18" charset="0"/>
                <a:cs typeface="Times New Roman" pitchFamily="18" charset="0"/>
              </a:rPr>
              <a:t> Mỗi em đọc một đoạn, tiếp nối nhau đến hết bài. Chú ý đọc giọng phù hợp với từng nhân vật.</a:t>
            </a:r>
            <a:endParaRPr lang="en-US" alt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98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 noTextEdit="1"/>
          </p:cNvSpPr>
          <p:nvPr/>
        </p:nvSpPr>
        <p:spPr bwMode="auto">
          <a:xfrm>
            <a:off x="1679575" y="228600"/>
            <a:ext cx="8839200" cy="2286000"/>
          </a:xfrm>
          <a:prstGeom prst="rect">
            <a:avLst/>
          </a:prstGeom>
          <a:solidFill>
            <a:schemeClr val="bg1"/>
          </a:solidFill>
        </p:spPr>
        <p:txBody>
          <a:bodyPr wrap="none" fromWordArt="1">
            <a:prstTxWarp prst="textInflateBottom">
              <a:avLst>
                <a:gd name="adj" fmla="val 68083"/>
              </a:avLst>
            </a:prstTxWarp>
            <a:scene3d>
              <a:camera prst="legacyPerspectiveBottom"/>
              <a:lightRig rig="legacyFlat3" dir="t"/>
            </a:scene3d>
            <a:sp3d extrusionH="1801800" prstMaterial="legacyMatte">
              <a:extrusionClr>
                <a:srgbClr val="FFFF00"/>
              </a:extrusionClr>
            </a:sp3d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kern="10" dirty="0">
                <a:ln w="9525"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vi-VN" sz="3600" b="1" kern="10" dirty="0" smtClean="0">
                <a:ln w="9525">
                  <a:round/>
                  <a:headEnd/>
                  <a:tailEnd/>
                </a:ln>
                <a:solidFill>
                  <a:srgbClr val="7030A0"/>
                </a:solidFill>
                <a:latin typeface="Times New Roman"/>
                <a:cs typeface="Times New Roman"/>
              </a:rPr>
              <a:t>ĐỌC </a:t>
            </a:r>
            <a:r>
              <a:rPr lang="vi-VN" sz="3600" b="1" kern="10" dirty="0">
                <a:ln w="9525">
                  <a:round/>
                  <a:headEnd/>
                  <a:tailEnd/>
                </a:ln>
                <a:solidFill>
                  <a:srgbClr val="7030A0"/>
                </a:solidFill>
                <a:latin typeface="Times New Roman"/>
                <a:cs typeface="Times New Roman"/>
              </a:rPr>
              <a:t>TỪ NGỮ VÀ LỜI GIẢI NGHĨA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2695268" y="2819401"/>
            <a:ext cx="766793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Tía</a:t>
            </a:r>
            <a:r>
              <a:rPr lang="en-US" alt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) : cha</a:t>
            </a:r>
            <a:r>
              <a:rPr lang="vi-VN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2700185" y="3684486"/>
            <a:ext cx="76993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):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vi-VN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2722308" y="4648200"/>
            <a:ext cx="739140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Nè</a:t>
            </a:r>
            <a:r>
              <a:rPr lang="en-US" alt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):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vi-VN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822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1"/>
          <p:cNvSpPr>
            <a:spLocks noChangeArrowheads="1"/>
          </p:cNvSpPr>
          <p:nvPr/>
        </p:nvSpPr>
        <p:spPr bwMode="auto">
          <a:xfrm>
            <a:off x="884349" y="969135"/>
            <a:ext cx="10161431" cy="393771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>
            <a:prstShdw prst="shdw13" dist="157090" dir="15357825">
              <a:srgbClr val="FF3300">
                <a:alpha val="50000"/>
              </a:srgbClr>
            </a:prstShdw>
          </a:effec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altLang="en-US" sz="6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alt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b="1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alt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alt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6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sz="6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6000" b="1" dirty="0" smtClean="0">
                <a:latin typeface="Times New Roman" pitchFamily="18" charset="0"/>
                <a:cs typeface="Times New Roman" pitchFamily="18" charset="0"/>
              </a:rPr>
              <a:t>Chú </a:t>
            </a:r>
            <a:r>
              <a:rPr lang="vi-VN" altLang="en-US" sz="6000" b="1" dirty="0">
                <a:latin typeface="Times New Roman" pitchFamily="18" charset="0"/>
                <a:cs typeface="Times New Roman" pitchFamily="18" charset="0"/>
              </a:rPr>
              <a:t>ý đọc giọng phù hợp với từng nhân vật.</a:t>
            </a:r>
            <a:endParaRPr lang="en-US" alt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45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9008" y="0"/>
            <a:ext cx="65939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06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Tâp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GB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LÒNG DÂN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0911" y="1384995"/>
            <a:ext cx="318108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TÌM HIỂU BÀI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40911" y="2242580"/>
            <a:ext cx="111788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sym typeface="Webdings" pitchFamily="18" charset="2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itchFamily="18" charset="2"/>
              </a:rPr>
              <a:t>1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itchFamily="18" charset="2"/>
              </a:rPr>
              <a:t>)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bọn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giặc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hụt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01391" y="3068730"/>
            <a:ext cx="10932017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bọn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giặc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An: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tía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mày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	An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hổng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hí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hửng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ngờ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An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tẽn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tò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hổng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tía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chemeClr val="accent2"/>
                </a:solidFill>
              </a:rPr>
              <a:t/>
            </a:r>
            <a:br>
              <a:rPr lang="en-US" sz="2800" dirty="0">
                <a:solidFill>
                  <a:schemeClr val="accent2"/>
                </a:solidFill>
              </a:rPr>
            </a:br>
            <a:endParaRPr lang="en-US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83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9008" y="0"/>
            <a:ext cx="65939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06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Tâp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GB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LÒNG DÂN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05306" y="2085123"/>
            <a:ext cx="10731321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dì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minh?</a:t>
            </a:r>
            <a:endParaRPr lang="en-US" sz="3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altLang="vi-VN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855370" y="3293210"/>
            <a:ext cx="1048125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Dì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vờ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chồng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chồng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54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539</Words>
  <Application>Microsoft Office PowerPoint</Application>
  <PresentationFormat>Custom</PresentationFormat>
  <Paragraphs>57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Windows User</cp:lastModifiedBy>
  <cp:revision>10</cp:revision>
  <dcterms:created xsi:type="dcterms:W3CDTF">2021-10-03T10:51:04Z</dcterms:created>
  <dcterms:modified xsi:type="dcterms:W3CDTF">2021-10-05T13:18:40Z</dcterms:modified>
</cp:coreProperties>
</file>